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2" r:id="rId2"/>
    <p:sldId id="258" r:id="rId3"/>
    <p:sldId id="261" r:id="rId4"/>
    <p:sldId id="262" r:id="rId5"/>
    <p:sldId id="268" r:id="rId6"/>
    <p:sldId id="283" r:id="rId7"/>
    <p:sldId id="260" r:id="rId8"/>
    <p:sldId id="279" r:id="rId9"/>
    <p:sldId id="280" r:id="rId10"/>
    <p:sldId id="259" r:id="rId11"/>
    <p:sldId id="281" r:id="rId12"/>
    <p:sldId id="257" r:id="rId13"/>
    <p:sldId id="282" r:id="rId14"/>
    <p:sldId id="263" r:id="rId15"/>
    <p:sldId id="284" r:id="rId16"/>
    <p:sldId id="269" r:id="rId17"/>
    <p:sldId id="264" r:id="rId18"/>
    <p:sldId id="26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4" autoAdjust="0"/>
    <p:restoredTop sz="94660"/>
  </p:normalViewPr>
  <p:slideViewPr>
    <p:cSldViewPr>
      <p:cViewPr>
        <p:scale>
          <a:sx n="110" d="100"/>
          <a:sy n="110" d="100"/>
        </p:scale>
        <p:origin x="-72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791C-707C-4DE9-B434-B9026551A0E5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C0030-74A9-42C7-AD4E-936B691F2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0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C2CD40-E343-4063-A68A-AD5D3584793D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4034-6BDA-42AF-A5D0-957A3F1A4392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E5F-7C8F-483D-871A-96B6B445260D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DDA35D-D035-48D2-9425-592DA6CD4368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ADF748-B233-4809-A3CB-426EE73A0332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A3A1-0AA7-4885-B1AC-7CFDF25B59AE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8D4F-DBEA-407F-A14A-9BA22DCC29D0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93E840-8126-435F-98B5-C8716652F1FB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62-BE94-4CCD-8AE2-145587B666CC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CB6105-9EEF-48F8-B536-613722B7359C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5E1E09-237C-4E4C-914B-6FF58E1BF0EC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98B46F-57AE-4A7A-9910-9E704A8C68A4}" type="datetime1">
              <a:rPr lang="en-US" smtClean="0"/>
              <a:pPr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A0E503-CA9A-4558-A282-844CD7714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2.png"/><Relationship Id="rId7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5" Type="http://schemas.openxmlformats.org/officeDocument/2006/relationships/image" Target="../media/image18.png"/><Relationship Id="rId10" Type="http://schemas.openxmlformats.org/officeDocument/2006/relationships/image" Target="../media/image5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90185114107511501501531681322286518187182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52" y="928670"/>
            <a:ext cx="6858047" cy="5143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408443">
            <a:off x="2977447" y="2268864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solidFill>
                  <a:schemeClr val="accent1">
                    <a:lumMod val="75000"/>
                  </a:schemeClr>
                </a:solidFill>
              </a:rPr>
              <a:t>معماری کامپیوتر </a:t>
            </a:r>
          </a:p>
          <a:p>
            <a:pPr algn="ctr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موریس مانو</a:t>
            </a:r>
          </a:p>
          <a:p>
            <a:pPr algn="ctr"/>
            <a:r>
              <a:rPr lang="fa-IR" sz="4000" b="1" dirty="0" smtClean="0">
                <a:solidFill>
                  <a:schemeClr val="accent1">
                    <a:lumMod val="75000"/>
                  </a:schemeClr>
                </a:solidFill>
              </a:rPr>
              <a:t>استاد بیتازر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357786" y="357166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00728" y="4286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86348" y="3571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29388" y="64291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357786" y="1928802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00728" y="185736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48" y="19075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429388" y="207167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357786" y="350043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00728" y="357187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86348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429388" y="378619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357786" y="5072074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00728" y="51435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86348" y="50720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6429388" y="528638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29256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429256" y="2214554"/>
            <a:ext cx="35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42925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57818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85688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/>
              <a:t>پاک کننده</a:t>
            </a:r>
            <a:endParaRPr lang="en-US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18" y="1785926"/>
            <a:ext cx="235745" cy="428628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18" y="428604"/>
            <a:ext cx="215505" cy="391826"/>
          </a:xfrm>
          <a:prstGeom prst="rect">
            <a:avLst/>
          </a:prstGeom>
          <a:noFill/>
        </p:spPr>
      </p:pic>
      <p:cxnSp>
        <p:nvCxnSpPr>
          <p:cNvPr id="99" name="Straight Connector 98"/>
          <p:cNvCxnSpPr/>
          <p:nvPr/>
        </p:nvCxnSpPr>
        <p:spPr>
          <a:xfrm>
            <a:off x="3071770" y="57148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000068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/>
              <a:t>ساعت</a:t>
            </a:r>
            <a:endParaRPr lang="en-US" b="1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3143208" y="2000240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143208" y="3714752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580" y="3500439"/>
            <a:ext cx="285752" cy="519547"/>
          </a:xfrm>
          <a:prstGeom prst="rect">
            <a:avLst/>
          </a:prstGeom>
          <a:noFill/>
        </p:spPr>
      </p:pic>
      <p:cxnSp>
        <p:nvCxnSpPr>
          <p:cNvPr id="112" name="Straight Connector 111"/>
          <p:cNvCxnSpPr/>
          <p:nvPr/>
        </p:nvCxnSpPr>
        <p:spPr>
          <a:xfrm>
            <a:off x="3143208" y="5214950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18" y="5000636"/>
            <a:ext cx="242890" cy="441618"/>
          </a:xfrm>
          <a:prstGeom prst="rect">
            <a:avLst/>
          </a:prstGeom>
          <a:noFill/>
        </p:spPr>
      </p:pic>
      <p:pic>
        <p:nvPicPr>
          <p:cNvPr id="11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428596" cy="535745"/>
          </a:xfrm>
          <a:prstGeom prst="rect">
            <a:avLst/>
          </a:prstGeom>
          <a:noFill/>
        </p:spPr>
      </p:pic>
      <p:pic>
        <p:nvPicPr>
          <p:cNvPr id="116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857364"/>
            <a:ext cx="400021" cy="500026"/>
          </a:xfrm>
          <a:prstGeom prst="rect">
            <a:avLst/>
          </a:prstGeom>
          <a:noFill/>
        </p:spPr>
      </p:pic>
      <p:pic>
        <p:nvPicPr>
          <p:cNvPr id="117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643314"/>
            <a:ext cx="366714" cy="458393"/>
          </a:xfrm>
          <a:prstGeom prst="rect">
            <a:avLst/>
          </a:prstGeom>
          <a:noFill/>
        </p:spPr>
      </p:pic>
      <p:pic>
        <p:nvPicPr>
          <p:cNvPr id="118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929198"/>
            <a:ext cx="428628" cy="535785"/>
          </a:xfrm>
          <a:prstGeom prst="rect">
            <a:avLst/>
          </a:prstGeom>
          <a:noFill/>
        </p:spPr>
      </p:pic>
      <p:sp>
        <p:nvSpPr>
          <p:cNvPr id="120" name="Rectangle 119"/>
          <p:cNvSpPr/>
          <p:nvPr/>
        </p:nvSpPr>
        <p:spPr>
          <a:xfrm>
            <a:off x="6643670" y="6488668"/>
            <a:ext cx="1794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/>
              <a:t>شکل 7-</a:t>
            </a:r>
            <a:r>
              <a:rPr lang="fa-IR" b="1" dirty="0" smtClean="0">
                <a:latin typeface="Calibri"/>
              </a:rPr>
              <a:t>2</a:t>
            </a:r>
            <a:r>
              <a:rPr lang="fa-IR" b="1" dirty="0" smtClean="0"/>
              <a:t> </a:t>
            </a:r>
            <a:r>
              <a:rPr lang="fa-IR" dirty="0" smtClean="0"/>
              <a:t>ثبات 4بیت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>
          <a:xfrm>
            <a:off x="8143900" y="5786454"/>
            <a:ext cx="609600" cy="521208"/>
          </a:xfrm>
        </p:spPr>
        <p:txBody>
          <a:bodyPr/>
          <a:lstStyle/>
          <a:p>
            <a:fld id="{CBA0E503-CA9A-4558-A282-844CD77147CA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5" name="Elbow Connector 84"/>
          <p:cNvCxnSpPr/>
          <p:nvPr/>
        </p:nvCxnSpPr>
        <p:spPr>
          <a:xfrm rot="5400000">
            <a:off x="2893207" y="3536157"/>
            <a:ext cx="4929222" cy="1000132"/>
          </a:xfrm>
          <a:prstGeom prst="bentConnector3">
            <a:avLst>
              <a:gd name="adj1" fmla="val 28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10800000" flipV="1">
            <a:off x="4857752" y="3071810"/>
            <a:ext cx="1000132" cy="214314"/>
          </a:xfrm>
          <a:prstGeom prst="bentConnector3">
            <a:avLst>
              <a:gd name="adj1" fmla="val -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hape 91"/>
          <p:cNvCxnSpPr>
            <a:stCxn id="44" idx="2"/>
          </p:cNvCxnSpPr>
          <p:nvPr/>
        </p:nvCxnSpPr>
        <p:spPr>
          <a:xfrm rot="5400000">
            <a:off x="5304223" y="4196976"/>
            <a:ext cx="142878" cy="103581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hape 94"/>
          <p:cNvCxnSpPr/>
          <p:nvPr/>
        </p:nvCxnSpPr>
        <p:spPr>
          <a:xfrm rot="10800000" flipV="1">
            <a:off x="1643042" y="6215083"/>
            <a:ext cx="4286280" cy="256103"/>
          </a:xfrm>
          <a:prstGeom prst="bentConnector3">
            <a:avLst>
              <a:gd name="adj1" fmla="val -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1" idx="3"/>
          </p:cNvCxnSpPr>
          <p:nvPr/>
        </p:nvCxnSpPr>
        <p:spPr>
          <a:xfrm>
            <a:off x="2285952" y="899022"/>
            <a:ext cx="3214742" cy="296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3500430" y="2357430"/>
            <a:ext cx="2000264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500430" y="4143380"/>
            <a:ext cx="20002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endCxn id="60" idx="1"/>
          </p:cNvCxnSpPr>
          <p:nvPr/>
        </p:nvCxnSpPr>
        <p:spPr>
          <a:xfrm rot="16200000" flipH="1">
            <a:off x="2015056" y="2414044"/>
            <a:ext cx="4828136" cy="1857388"/>
          </a:xfrm>
          <a:prstGeom prst="bent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7" grpId="0"/>
      <p:bldP spid="39" grpId="0" animBg="1"/>
      <p:bldP spid="40" grpId="0"/>
      <p:bldP spid="42" grpId="0"/>
      <p:bldP spid="44" grpId="0" animBg="1"/>
      <p:bldP spid="45" grpId="0"/>
      <p:bldP spid="47" grpId="0"/>
      <p:bldP spid="49" grpId="0" animBg="1"/>
      <p:bldP spid="50" grpId="0"/>
      <p:bldP spid="52" grpId="0"/>
      <p:bldP spid="57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500990" cy="54014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</a:rPr>
              <a:t>ثبات با بار شدن موازی </a:t>
            </a:r>
            <a:endParaRPr lang="fa-IR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a-IR" sz="2400" dirty="0" smtClean="0"/>
              <a:t> بسیاری از سیستم های دیجیتال دارای یک مدار ساعت اصلی میباشند که رشته ای از پالس ساعت را فراهم میکند. این پالس های ساعت به تمام فیلیپ فلاپ ها و ثباتها در سیستم اعمال میشوند. </a:t>
            </a:r>
          </a:p>
          <a:p>
            <a:pPr algn="ctr">
              <a:lnSpc>
                <a:spcPct val="150000"/>
              </a:lnSpc>
            </a:pPr>
            <a:r>
              <a:rPr lang="fa-IR" sz="2400" dirty="0" smtClean="0"/>
              <a:t>ساعت اصلی مانند پمپی که ضربان ثابتی را به تمام بخش ها ارسال کند عمل میکند. </a:t>
            </a:r>
          </a:p>
          <a:p>
            <a:pPr algn="ctr">
              <a:lnSpc>
                <a:spcPct val="150000"/>
              </a:lnSpc>
            </a:pPr>
            <a:r>
              <a:rPr lang="fa-IR" sz="2400" dirty="0" smtClean="0"/>
              <a:t>سیگنال کنترل جداگانه را باید به کاربرد تا مورد  تایید پالس ساعت خاص بر روی ثبات خاص تصمیم گیری کند.</a:t>
            </a:r>
          </a:p>
          <a:p>
            <a:pPr algn="ctr">
              <a:lnSpc>
                <a:spcPct val="150000"/>
              </a:lnSpc>
            </a:pPr>
            <a:r>
              <a:rPr lang="fa-IR" sz="2400" dirty="0" smtClean="0"/>
              <a:t>در اسلاید بعدی (شکل 8-2  یک ثبات 4بیتی  با بار شدن موازی را نشان میدهد)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5786446" y="235743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429388" y="242886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4" name="Flowchart: Extract 73"/>
          <p:cNvSpPr/>
          <p:nvPr/>
        </p:nvSpPr>
        <p:spPr>
          <a:xfrm rot="5400000">
            <a:off x="5737338" y="2978042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715008" y="250030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786446" y="100010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429388" y="10715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9" name="Flowchart: Extract 78"/>
          <p:cNvSpPr/>
          <p:nvPr/>
        </p:nvSpPr>
        <p:spPr>
          <a:xfrm rot="5400000">
            <a:off x="5751051" y="1487045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715008" y="10001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5786446" y="3714752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6429388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4" name="Flowchart: Extract 83"/>
          <p:cNvSpPr/>
          <p:nvPr/>
        </p:nvSpPr>
        <p:spPr>
          <a:xfrm rot="5400000">
            <a:off x="5737338" y="4335364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786446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786446" y="5072074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429388" y="51435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9" name="Flowchart: Extract 88"/>
          <p:cNvSpPr/>
          <p:nvPr/>
        </p:nvSpPr>
        <p:spPr>
          <a:xfrm rot="5400000">
            <a:off x="5737338" y="5621248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786446" y="52149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858016" y="1571612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858016" y="571501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858016" y="428625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858016" y="2928934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Isosceles Triangle 149"/>
          <p:cNvSpPr/>
          <p:nvPr/>
        </p:nvSpPr>
        <p:spPr>
          <a:xfrm rot="5220365">
            <a:off x="2614772" y="6327640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Connector 150"/>
          <p:cNvCxnSpPr>
            <a:stCxn id="150" idx="0"/>
          </p:cNvCxnSpPr>
          <p:nvPr/>
        </p:nvCxnSpPr>
        <p:spPr>
          <a:xfrm>
            <a:off x="2864659" y="6429200"/>
            <a:ext cx="2707473" cy="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 flipH="1" flipV="1">
            <a:off x="3143240" y="4000504"/>
            <a:ext cx="4857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572132" y="1518318"/>
            <a:ext cx="339678" cy="26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572132" y="442913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572132" y="314324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572132" y="571501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Flowchart: Delay 163"/>
          <p:cNvSpPr/>
          <p:nvPr/>
        </p:nvSpPr>
        <p:spPr>
          <a:xfrm>
            <a:off x="4143372" y="1428736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5" name="Picture 1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928670"/>
            <a:ext cx="70207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" name="Flowchart: Delay 165"/>
          <p:cNvSpPr/>
          <p:nvPr/>
        </p:nvSpPr>
        <p:spPr>
          <a:xfrm>
            <a:off x="4143372" y="857232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Elbow Connector 166"/>
          <p:cNvCxnSpPr>
            <a:stCxn id="166" idx="3"/>
          </p:cNvCxnSpPr>
          <p:nvPr/>
        </p:nvCxnSpPr>
        <p:spPr>
          <a:xfrm>
            <a:off x="4572000" y="1000108"/>
            <a:ext cx="428628" cy="142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64" idx="3"/>
          </p:cNvCxnSpPr>
          <p:nvPr/>
        </p:nvCxnSpPr>
        <p:spPr>
          <a:xfrm flipV="1">
            <a:off x="4572000" y="1285860"/>
            <a:ext cx="428628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5500694" y="121442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lowchart: Delay 169"/>
          <p:cNvSpPr/>
          <p:nvPr/>
        </p:nvSpPr>
        <p:spPr>
          <a:xfrm>
            <a:off x="4143372" y="2928934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1" name="Picture 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428868"/>
            <a:ext cx="70207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" name="Flowchart: Delay 171"/>
          <p:cNvSpPr/>
          <p:nvPr/>
        </p:nvSpPr>
        <p:spPr>
          <a:xfrm>
            <a:off x="4143372" y="2357430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Elbow Connector 172"/>
          <p:cNvCxnSpPr>
            <a:stCxn id="172" idx="3"/>
          </p:cNvCxnSpPr>
          <p:nvPr/>
        </p:nvCxnSpPr>
        <p:spPr>
          <a:xfrm>
            <a:off x="4572000" y="2500306"/>
            <a:ext cx="428628" cy="142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170" idx="3"/>
          </p:cNvCxnSpPr>
          <p:nvPr/>
        </p:nvCxnSpPr>
        <p:spPr>
          <a:xfrm flipV="1">
            <a:off x="4572000" y="2786058"/>
            <a:ext cx="428628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500694" y="271462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Flowchart: Delay 175"/>
          <p:cNvSpPr/>
          <p:nvPr/>
        </p:nvSpPr>
        <p:spPr>
          <a:xfrm>
            <a:off x="4143372" y="4286256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7" name="Picture 1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786190"/>
            <a:ext cx="70207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8" name="Flowchart: Delay 177"/>
          <p:cNvSpPr/>
          <p:nvPr/>
        </p:nvSpPr>
        <p:spPr>
          <a:xfrm>
            <a:off x="4143372" y="3714752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Elbow Connector 178"/>
          <p:cNvCxnSpPr>
            <a:stCxn id="178" idx="3"/>
          </p:cNvCxnSpPr>
          <p:nvPr/>
        </p:nvCxnSpPr>
        <p:spPr>
          <a:xfrm>
            <a:off x="4572000" y="3857628"/>
            <a:ext cx="428628" cy="142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76" idx="3"/>
          </p:cNvCxnSpPr>
          <p:nvPr/>
        </p:nvCxnSpPr>
        <p:spPr>
          <a:xfrm flipV="1">
            <a:off x="4572000" y="4143380"/>
            <a:ext cx="428628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500694" y="407194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Flowchart: Delay 181"/>
          <p:cNvSpPr/>
          <p:nvPr/>
        </p:nvSpPr>
        <p:spPr>
          <a:xfrm>
            <a:off x="4143372" y="5572140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3" name="Picture 1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072074"/>
            <a:ext cx="70207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" name="Flowchart: Delay 183"/>
          <p:cNvSpPr/>
          <p:nvPr/>
        </p:nvSpPr>
        <p:spPr>
          <a:xfrm>
            <a:off x="4143372" y="5000636"/>
            <a:ext cx="428628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Elbow Connector 184"/>
          <p:cNvCxnSpPr>
            <a:stCxn id="184" idx="3"/>
          </p:cNvCxnSpPr>
          <p:nvPr/>
        </p:nvCxnSpPr>
        <p:spPr>
          <a:xfrm>
            <a:off x="4572000" y="5143512"/>
            <a:ext cx="428628" cy="142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82" idx="3"/>
          </p:cNvCxnSpPr>
          <p:nvPr/>
        </p:nvCxnSpPr>
        <p:spPr>
          <a:xfrm flipV="1">
            <a:off x="4572000" y="5429264"/>
            <a:ext cx="428628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5500694" y="535782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0"/>
            <a:ext cx="15525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9" name="Straight Connector 188"/>
          <p:cNvCxnSpPr/>
          <p:nvPr/>
        </p:nvCxnSpPr>
        <p:spPr>
          <a:xfrm rot="16200000" flipH="1">
            <a:off x="107125" y="2893215"/>
            <a:ext cx="457203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0800000">
            <a:off x="2357422" y="1071546"/>
            <a:ext cx="178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10800000">
            <a:off x="2428860" y="2571744"/>
            <a:ext cx="178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0800000">
            <a:off x="2428860" y="3929066"/>
            <a:ext cx="178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0800000">
            <a:off x="2428860" y="5214950"/>
            <a:ext cx="178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10800000">
            <a:off x="3571868" y="928670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5400000" flipH="1" flipV="1">
            <a:off x="3464711" y="82151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3571868" y="714356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10800000">
            <a:off x="3643306" y="242886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 flipH="1" flipV="1">
            <a:off x="3536149" y="232171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43306" y="2214554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643306" y="3786190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 flipH="1" flipV="1">
            <a:off x="3536149" y="367903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643306" y="3571876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3857620" y="514351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 flipH="1" flipV="1">
            <a:off x="3750463" y="503635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857620" y="4929198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5400000">
            <a:off x="7215206" y="1142984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5400000">
            <a:off x="7358082" y="2571744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>
            <a:off x="7358082" y="3929066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5400000">
            <a:off x="7536677" y="5322107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285720" y="42860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بار شدن</a:t>
            </a:r>
            <a:endParaRPr lang="en-US" dirty="0"/>
          </a:p>
        </p:txBody>
      </p:sp>
      <p:sp>
        <p:nvSpPr>
          <p:cNvPr id="233" name="TextBox 232"/>
          <p:cNvSpPr txBox="1"/>
          <p:nvPr/>
        </p:nvSpPr>
        <p:spPr>
          <a:xfrm>
            <a:off x="928662" y="62150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ساعت</a:t>
            </a:r>
            <a:endParaRPr lang="en-US" dirty="0"/>
          </a:p>
        </p:txBody>
      </p:sp>
      <p:cxnSp>
        <p:nvCxnSpPr>
          <p:cNvPr id="235" name="Straight Connector 234"/>
          <p:cNvCxnSpPr/>
          <p:nvPr/>
        </p:nvCxnSpPr>
        <p:spPr>
          <a:xfrm rot="16200000" flipH="1">
            <a:off x="-750131" y="3107529"/>
            <a:ext cx="500066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1785918" y="5643578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1785918" y="4357694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1714480" y="3000372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1714480" y="1500174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10800000">
            <a:off x="1357290" y="1643050"/>
            <a:ext cx="2786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10800000">
            <a:off x="1428728" y="3143248"/>
            <a:ext cx="2786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rot="10800000">
            <a:off x="1428728" y="4500570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10800000">
            <a:off x="1428728" y="5786454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571612"/>
            <a:ext cx="203598" cy="370179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207170" cy="376673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86256"/>
            <a:ext cx="183357" cy="333376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643578"/>
            <a:ext cx="183357" cy="333376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5500702"/>
            <a:ext cx="428628" cy="535785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4071942"/>
            <a:ext cx="366714" cy="458393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714620"/>
            <a:ext cx="400021" cy="500026"/>
          </a:xfrm>
          <a:prstGeom prst="rect">
            <a:avLst/>
          </a:prstGeom>
          <a:noFill/>
        </p:spPr>
      </p:pic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1357298"/>
            <a:ext cx="428596" cy="535745"/>
          </a:xfrm>
          <a:prstGeom prst="rect">
            <a:avLst/>
          </a:prstGeom>
          <a:noFill/>
        </p:spPr>
      </p:pic>
      <p:sp>
        <p:nvSpPr>
          <p:cNvPr id="289" name="TextBox 288"/>
          <p:cNvSpPr txBox="1"/>
          <p:nvPr/>
        </p:nvSpPr>
        <p:spPr>
          <a:xfrm>
            <a:off x="857224" y="657227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شکل 8-2 </a:t>
            </a:r>
            <a:r>
              <a:rPr lang="fa-IR" dirty="0" smtClean="0"/>
              <a:t>یک ثبات 4بیت با بار شدن موازی</a:t>
            </a:r>
            <a:endParaRPr lang="en-US" dirty="0"/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  <p:bldP spid="74" grpId="0" animBg="1"/>
      <p:bldP spid="75" grpId="0"/>
      <p:bldP spid="76" grpId="0" animBg="1"/>
      <p:bldP spid="77" grpId="0"/>
      <p:bldP spid="79" grpId="0" animBg="1"/>
      <p:bldP spid="80" grpId="0"/>
      <p:bldP spid="81" grpId="0" animBg="1"/>
      <p:bldP spid="82" grpId="0"/>
      <p:bldP spid="84" grpId="0" animBg="1"/>
      <p:bldP spid="85" grpId="0"/>
      <p:bldP spid="86" grpId="0" animBg="1"/>
      <p:bldP spid="87" grpId="0"/>
      <p:bldP spid="89" grpId="0" animBg="1"/>
      <p:bldP spid="90" grpId="0"/>
      <p:bldP spid="150" grpId="0" animBg="1"/>
      <p:bldP spid="1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5786" y="357166"/>
            <a:ext cx="7358114" cy="60016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3200" b="1" dirty="0" smtClean="0">
                <a:solidFill>
                  <a:schemeClr val="bg1"/>
                </a:solidFill>
              </a:rPr>
              <a:t>شیفت رجیستر ها</a:t>
            </a:r>
          </a:p>
          <a:p>
            <a:pPr algn="ctr"/>
            <a:r>
              <a:rPr lang="fa-IR" sz="32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fa-IR" sz="3200" dirty="0" smtClean="0"/>
              <a:t>ثباتی که قادر است اطلاعات دودویی را در یک جهت یا دو جهت انتقال دهد شیفت رجیستر نامیده میشود. </a:t>
            </a:r>
          </a:p>
          <a:p>
            <a:pPr algn="ctr">
              <a:lnSpc>
                <a:spcPct val="150000"/>
              </a:lnSpc>
            </a:pPr>
            <a:r>
              <a:rPr lang="fa-IR" sz="3200" dirty="0" smtClean="0"/>
              <a:t>یک شیفت رجیستر از تعدادی فیلیپ فلاپ تشکیل شده است که به صورت پشت سرهم ردیف شده اند  یعنی خروجی هر فیلیپ فلاپ به ورودی فیلیپ فلاپ بعدی متصل شده است. 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0826" y="271462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5206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" name="Flowchart: Extract 3"/>
          <p:cNvSpPr/>
          <p:nvPr/>
        </p:nvSpPr>
        <p:spPr>
          <a:xfrm rot="5400000">
            <a:off x="6465431" y="320155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29388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57752" y="271462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Flowchart: Extract 11"/>
          <p:cNvSpPr/>
          <p:nvPr/>
        </p:nvSpPr>
        <p:spPr>
          <a:xfrm rot="5400000">
            <a:off x="4822357" y="320155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86314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14678" y="271462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7" name="Flowchart: Extract 16"/>
          <p:cNvSpPr/>
          <p:nvPr/>
        </p:nvSpPr>
        <p:spPr>
          <a:xfrm rot="5400000">
            <a:off x="3179283" y="320155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4324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0430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71604" y="271462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7422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Flowchart: Extract 21"/>
          <p:cNvSpPr/>
          <p:nvPr/>
        </p:nvSpPr>
        <p:spPr>
          <a:xfrm rot="5400000">
            <a:off x="1522496" y="3192356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71604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572396" y="292893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86248" y="292893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29322" y="292893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43174" y="292893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0100" y="292893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5720" y="235743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ورودی سری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8001024" y="235743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خروجی سری</a:t>
            </a:r>
            <a:endParaRPr lang="en-US" dirty="0"/>
          </a:p>
        </p:txBody>
      </p:sp>
      <p:cxnSp>
        <p:nvCxnSpPr>
          <p:cNvPr id="48" name="Elbow Connector 47"/>
          <p:cNvCxnSpPr/>
          <p:nvPr/>
        </p:nvCxnSpPr>
        <p:spPr>
          <a:xfrm rot="10800000" flipV="1">
            <a:off x="1071538" y="3286124"/>
            <a:ext cx="5429288" cy="785818"/>
          </a:xfrm>
          <a:prstGeom prst="bentConnector3">
            <a:avLst>
              <a:gd name="adj1" fmla="val 44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85720" y="3857628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/>
              <a:t>ساعت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0800000">
            <a:off x="4643438" y="335756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286248" y="371475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3000364" y="328612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607455" y="367903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1357290" y="328612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964381" y="367903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8596" y="492919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/>
              <a:t>شکل 9-2</a:t>
            </a:r>
            <a:r>
              <a:rPr lang="fa-IR" dirty="0" smtClean="0"/>
              <a:t> شیفت رجیستر 4بیت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/>
      <p:bldP spid="43" grpId="0"/>
      <p:bldP spid="46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00826" y="128586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5206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" name="Flowchart: Extract 4"/>
          <p:cNvSpPr/>
          <p:nvPr/>
        </p:nvSpPr>
        <p:spPr>
          <a:xfrm rot="5400000">
            <a:off x="6465431" y="177279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29388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7752" y="128586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0" name="Flowchart: Extract 9"/>
          <p:cNvSpPr/>
          <p:nvPr/>
        </p:nvSpPr>
        <p:spPr>
          <a:xfrm rot="5400000">
            <a:off x="4822357" y="177279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86314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14678" y="128586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5" name="Flowchart: Extract 14"/>
          <p:cNvSpPr/>
          <p:nvPr/>
        </p:nvSpPr>
        <p:spPr>
          <a:xfrm rot="5400000">
            <a:off x="3179283" y="1772797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4324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71604" y="128586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Flowchart: Extract 19"/>
          <p:cNvSpPr/>
          <p:nvPr/>
        </p:nvSpPr>
        <p:spPr>
          <a:xfrm rot="5400000">
            <a:off x="1522496" y="1763596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71604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28794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572396" y="150017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86248" y="150017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29322" y="150017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43174" y="150017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00100" y="150017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5720" y="92867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ورودی سری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001024" y="92867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خروجی سری</a:t>
            </a:r>
            <a:endParaRPr lang="en-US" dirty="0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1071538" y="1857364"/>
            <a:ext cx="5429288" cy="785818"/>
          </a:xfrm>
          <a:prstGeom prst="bentConnector3">
            <a:avLst>
              <a:gd name="adj1" fmla="val 44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5720" y="2428868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/>
              <a:t>ساعت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4643438" y="192880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286248" y="228599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3000364" y="185736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2607455" y="225027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357290" y="185736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964381" y="225027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86512" y="350043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892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1" name="Flowchart: Extract 40"/>
          <p:cNvSpPr/>
          <p:nvPr/>
        </p:nvSpPr>
        <p:spPr>
          <a:xfrm rot="5400000">
            <a:off x="6251117" y="3987375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15074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7226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43438" y="350043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7818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6" name="Flowchart: Extract 45"/>
          <p:cNvSpPr/>
          <p:nvPr/>
        </p:nvSpPr>
        <p:spPr>
          <a:xfrm rot="5400000">
            <a:off x="4608043" y="3987375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72000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29190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00364" y="350043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3306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1" name="Flowchart: Extract 50"/>
          <p:cNvSpPr/>
          <p:nvPr/>
        </p:nvSpPr>
        <p:spPr>
          <a:xfrm rot="5400000">
            <a:off x="2964969" y="3987375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928926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6116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357290" y="3500438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43108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6" name="Flowchart: Extract 55"/>
          <p:cNvSpPr/>
          <p:nvPr/>
        </p:nvSpPr>
        <p:spPr>
          <a:xfrm rot="5400000">
            <a:off x="1308182" y="3978174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357290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714480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358082" y="3714752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71934" y="371475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15008" y="371475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28860" y="371475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5786" y="371475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7158" y="414338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ورودی سری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786710" y="314324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خروجی سری</a:t>
            </a:r>
            <a:endParaRPr lang="en-US" dirty="0"/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857224" y="4071942"/>
            <a:ext cx="5429288" cy="785818"/>
          </a:xfrm>
          <a:prstGeom prst="bentConnector3">
            <a:avLst>
              <a:gd name="adj1" fmla="val 44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5720" y="5072074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/>
              <a:t>ساعت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 rot="10800000">
            <a:off x="4429124" y="414338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071934" y="4500570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2786050" y="407194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393141" y="4464851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>
            <a:off x="1142976" y="407194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750067" y="4464851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000100" y="571480"/>
            <a:ext cx="500066" cy="642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643174" y="500042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4286248" y="500042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5929322" y="500042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500958" y="500042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428860" y="2786058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071934" y="2714620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715008" y="2714620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358082" y="2714620"/>
            <a:ext cx="5000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8" grpId="0"/>
      <p:bldP spid="29" grpId="0"/>
      <p:bldP spid="31" grpId="0"/>
      <p:bldP spid="39" grpId="0" animBg="1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  <p:bldP spid="54" grpId="0" animBg="1"/>
      <p:bldP spid="55" grpId="0"/>
      <p:bldP spid="56" grpId="0" animBg="1"/>
      <p:bldP spid="57" grpId="0"/>
      <p:bldP spid="58" grpId="0"/>
      <p:bldP spid="64" grpId="0"/>
      <p:bldP spid="65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28728" y="857232"/>
            <a:ext cx="6929454" cy="48013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latin typeface="Arial" pitchFamily="34" charset="0"/>
                <a:cs typeface="Arial" pitchFamily="34" charset="0"/>
              </a:rPr>
              <a:t>شمارنده های دودویی </a:t>
            </a:r>
          </a:p>
          <a:p>
            <a:pPr algn="r"/>
            <a:endParaRPr lang="fa-IR" dirty="0" smtClean="0"/>
          </a:p>
          <a:p>
            <a:pPr algn="ctr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ثباتی که  با اعمال پالسهای ورودی رشته ای از حالت های از پیش تعیین شده را طی شمارنده خوانده می شود. </a:t>
            </a:r>
          </a:p>
          <a:p>
            <a:pPr algn="ctr"/>
            <a:r>
              <a:rPr lang="fa-I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پالس های ورودی ممکن است پالس های ساعت و یا از یک منبع خارجی حاصل شده باشند.همانطور که در شکل 11-2  که در اسلاید بعد دیده میشود این گونه شمارنده های دودویی همزمان الگوی منظمی دارند</a:t>
            </a:r>
            <a:r>
              <a:rPr lang="fa-IR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2" y="71414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1428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" name="Flowchart: Extract 3"/>
          <p:cNvSpPr/>
          <p:nvPr/>
        </p:nvSpPr>
        <p:spPr>
          <a:xfrm rot="5400000">
            <a:off x="4808644" y="549150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57752" y="1428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7857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4286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929322" y="64291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57166"/>
            <a:ext cx="428596" cy="53574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857752" y="1571612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16430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5" name="Flowchart: Extract 14"/>
          <p:cNvSpPr/>
          <p:nvPr/>
        </p:nvSpPr>
        <p:spPr>
          <a:xfrm rot="5400000">
            <a:off x="4808644" y="2049348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57752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929322" y="214311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57752" y="3071810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694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1" name="Flowchart: Extract 20"/>
          <p:cNvSpPr/>
          <p:nvPr/>
        </p:nvSpPr>
        <p:spPr>
          <a:xfrm rot="5400000">
            <a:off x="4808644" y="3549546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57752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57752" y="37861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929322" y="3643314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57752" y="4643446"/>
            <a:ext cx="107157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0694" y="471488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7" name="Flowchart: Extract 26"/>
          <p:cNvSpPr/>
          <p:nvPr/>
        </p:nvSpPr>
        <p:spPr>
          <a:xfrm rot="5400000">
            <a:off x="4808644" y="5121182"/>
            <a:ext cx="321518" cy="22330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57752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57752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29322" y="521495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857364"/>
            <a:ext cx="400021" cy="500026"/>
          </a:xfrm>
          <a:prstGeom prst="rect">
            <a:avLst/>
          </a:prstGeom>
          <a:noFill/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429000"/>
            <a:ext cx="366714" cy="458393"/>
          </a:xfrm>
          <a:prstGeom prst="rect">
            <a:avLst/>
          </a:prstGeom>
          <a:noFill/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000636"/>
            <a:ext cx="428628" cy="535785"/>
          </a:xfrm>
          <a:prstGeom prst="rect">
            <a:avLst/>
          </a:prstGeom>
          <a:noFill/>
        </p:spPr>
      </p:pic>
      <p:cxnSp>
        <p:nvCxnSpPr>
          <p:cNvPr id="57" name="Straight Connector 56"/>
          <p:cNvCxnSpPr/>
          <p:nvPr/>
        </p:nvCxnSpPr>
        <p:spPr>
          <a:xfrm rot="5400000" flipH="1" flipV="1">
            <a:off x="1607321" y="3393282"/>
            <a:ext cx="5500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50212" y="6143450"/>
            <a:ext cx="2707473" cy="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57686" y="642918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57686" y="364331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357686" y="214311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357686" y="521495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57224" y="585786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clock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285984" y="1000108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85984" y="5572140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285984" y="4000504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285984" y="2500306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857620" y="357166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536149" y="67863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857620" y="492919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3536149" y="5250669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857620" y="1857364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3536149" y="2178835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857620" y="3357562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536149" y="367903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Delay 96"/>
          <p:cNvSpPr/>
          <p:nvPr/>
        </p:nvSpPr>
        <p:spPr>
          <a:xfrm rot="5400000">
            <a:off x="2571736" y="1500174"/>
            <a:ext cx="50006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357434" y="1285848"/>
            <a:ext cx="5714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10800000" flipV="1">
            <a:off x="3071802" y="642918"/>
            <a:ext cx="3929090" cy="714380"/>
          </a:xfrm>
          <a:prstGeom prst="bentConnector3">
            <a:avLst>
              <a:gd name="adj1" fmla="val 1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2964657" y="1464443"/>
            <a:ext cx="2142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lowchart: Delay 119"/>
          <p:cNvSpPr/>
          <p:nvPr/>
        </p:nvSpPr>
        <p:spPr>
          <a:xfrm rot="5400000">
            <a:off x="2714612" y="3000372"/>
            <a:ext cx="50006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Elbow Connector 121"/>
          <p:cNvCxnSpPr/>
          <p:nvPr/>
        </p:nvCxnSpPr>
        <p:spPr>
          <a:xfrm rot="10800000" flipV="1">
            <a:off x="3214678" y="2143116"/>
            <a:ext cx="3929090" cy="714380"/>
          </a:xfrm>
          <a:prstGeom prst="bentConnector3">
            <a:avLst>
              <a:gd name="adj1" fmla="val 1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3107533" y="2964641"/>
            <a:ext cx="2142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0" idx="3"/>
          </p:cNvCxnSpPr>
          <p:nvPr/>
        </p:nvCxnSpPr>
        <p:spPr>
          <a:xfrm rot="5400000">
            <a:off x="2518158" y="3982645"/>
            <a:ext cx="85725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Delay 132"/>
          <p:cNvSpPr/>
          <p:nvPr/>
        </p:nvSpPr>
        <p:spPr>
          <a:xfrm rot="5400000">
            <a:off x="2857488" y="4500570"/>
            <a:ext cx="50006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rot="5400000">
            <a:off x="2643186" y="4286244"/>
            <a:ext cx="5714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rot="10800000" flipV="1">
            <a:off x="3357554" y="3643314"/>
            <a:ext cx="3929090" cy="714380"/>
          </a:xfrm>
          <a:prstGeom prst="bentConnector3">
            <a:avLst>
              <a:gd name="adj1" fmla="val 1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3250409" y="4464839"/>
            <a:ext cx="2142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2643186" y="5429252"/>
            <a:ext cx="857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Delay 138"/>
          <p:cNvSpPr/>
          <p:nvPr/>
        </p:nvSpPr>
        <p:spPr>
          <a:xfrm>
            <a:off x="5143504" y="6143620"/>
            <a:ext cx="642942" cy="42862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Elbow Connector 140"/>
          <p:cNvCxnSpPr/>
          <p:nvPr/>
        </p:nvCxnSpPr>
        <p:spPr>
          <a:xfrm>
            <a:off x="3071802" y="5857868"/>
            <a:ext cx="2071702" cy="642942"/>
          </a:xfrm>
          <a:prstGeom prst="bentConnector3">
            <a:avLst>
              <a:gd name="adj1" fmla="val 3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/>
          <p:nvPr/>
        </p:nvCxnSpPr>
        <p:spPr>
          <a:xfrm rot="10800000" flipV="1">
            <a:off x="4643438" y="5214926"/>
            <a:ext cx="2000264" cy="714380"/>
          </a:xfrm>
          <a:prstGeom prst="bentConnector3">
            <a:avLst>
              <a:gd name="adj1" fmla="val 176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4500562" y="607218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4643438" y="6215058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9" idx="3"/>
          </p:cNvCxnSpPr>
          <p:nvPr/>
        </p:nvCxnSpPr>
        <p:spPr>
          <a:xfrm>
            <a:off x="5786446" y="635793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5929322" y="607218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/>
              <a:t>خروجی </a:t>
            </a:r>
            <a:r>
              <a:rPr lang="fa-IR" sz="2400" dirty="0" err="1" smtClean="0"/>
              <a:t>نقلی</a:t>
            </a:r>
            <a:endParaRPr lang="en-US" sz="2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28596" y="78577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/>
              <a:t>فعال ساز شمارش</a:t>
            </a:r>
            <a:endParaRPr lang="en-US" sz="2000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>
          <a:xfrm>
            <a:off x="8072462" y="5715016"/>
            <a:ext cx="609600" cy="521208"/>
          </a:xfrm>
        </p:spPr>
        <p:txBody>
          <a:bodyPr/>
          <a:lstStyle/>
          <a:p>
            <a:fld id="{CBA0E503-CA9A-4558-A282-844CD77147C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2500306"/>
            <a:ext cx="1830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شکل 11-2 شمارنده همزمان 4 بیتی</a:t>
            </a:r>
            <a:endParaRPr lang="en-US" sz="2000" dirty="0"/>
          </a:p>
        </p:txBody>
      </p:sp>
      <p:cxnSp>
        <p:nvCxnSpPr>
          <p:cNvPr id="78" name="Straight Connector 77"/>
          <p:cNvCxnSpPr>
            <a:stCxn id="97" idx="3"/>
          </p:cNvCxnSpPr>
          <p:nvPr/>
        </p:nvCxnSpPr>
        <p:spPr>
          <a:xfrm rot="16200000" flipH="1">
            <a:off x="2268124" y="2625322"/>
            <a:ext cx="114300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8" grpId="0"/>
      <p:bldP spid="9" grpId="0"/>
      <p:bldP spid="10" grpId="0"/>
      <p:bldP spid="13" grpId="0" animBg="1"/>
      <p:bldP spid="14" grpId="0"/>
      <p:bldP spid="15" grpId="0" animBg="1"/>
      <p:bldP spid="16" grpId="0"/>
      <p:bldP spid="17" grpId="0"/>
      <p:bldP spid="19" grpId="0" animBg="1"/>
      <p:bldP spid="20" grpId="0"/>
      <p:bldP spid="21" grpId="0" animBg="1"/>
      <p:bldP spid="22" grpId="0"/>
      <p:bldP spid="23" grpId="0"/>
      <p:bldP spid="25" grpId="0" animBg="1"/>
      <p:bldP spid="26" grpId="0"/>
      <p:bldP spid="27" grpId="0" animBg="1"/>
      <p:bldP spid="28" grpId="0"/>
      <p:bldP spid="29" grpId="0"/>
      <p:bldP spid="64" grpId="0"/>
      <p:bldP spid="97" grpId="0" animBg="1"/>
      <p:bldP spid="120" grpId="0" animBg="1"/>
      <p:bldP spid="133" grpId="0" animBg="1"/>
      <p:bldP spid="139" grpId="0" animBg="1"/>
      <p:bldP spid="1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824597" y="1799873"/>
            <a:ext cx="819137" cy="122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1812185"/>
            <a:ext cx="142876" cy="204109"/>
          </a:xfrm>
          <a:prstGeom prst="rect">
            <a:avLst/>
          </a:prstGeom>
          <a:noFill/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2006088"/>
            <a:ext cx="164307" cy="23472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967474" y="2240813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Mux</a:t>
            </a:r>
          </a:p>
          <a:p>
            <a:pPr algn="ctr"/>
            <a:r>
              <a:rPr lang="en-US" sz="1400" dirty="0" smtClean="0"/>
              <a:t>4x1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4598" y="2240813"/>
            <a:ext cx="214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</a:p>
          <a:p>
            <a:r>
              <a:rPr lang="en-US" sz="1200" dirty="0" smtClean="0"/>
              <a:t>12</a:t>
            </a:r>
          </a:p>
          <a:p>
            <a:r>
              <a:rPr lang="en-US" sz="1200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57916" y="285728"/>
            <a:ext cx="819137" cy="122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55" y="298040"/>
            <a:ext cx="142876" cy="204109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55" y="491943"/>
            <a:ext cx="164307" cy="2347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000793" y="72666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Mux</a:t>
            </a:r>
          </a:p>
          <a:p>
            <a:pPr algn="ctr"/>
            <a:r>
              <a:rPr lang="en-US" sz="1400" dirty="0" smtClean="0"/>
              <a:t>4x1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57917" y="726668"/>
            <a:ext cx="214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</a:p>
          <a:p>
            <a:r>
              <a:rPr lang="en-US" sz="1200" dirty="0" smtClean="0"/>
              <a:t>12</a:t>
            </a:r>
          </a:p>
          <a:p>
            <a:r>
              <a:rPr lang="en-US" sz="1200" dirty="0"/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24597" y="3357562"/>
            <a:ext cx="819137" cy="122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3369874"/>
            <a:ext cx="142876" cy="204109"/>
          </a:xfrm>
          <a:prstGeom prst="rect">
            <a:avLst/>
          </a:prstGeom>
          <a:noFill/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3563777"/>
            <a:ext cx="164307" cy="23472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967474" y="379850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Mux</a:t>
            </a:r>
          </a:p>
          <a:p>
            <a:pPr algn="ctr"/>
            <a:r>
              <a:rPr lang="en-US" sz="1400" dirty="0" smtClean="0"/>
              <a:t>4x1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824598" y="3798502"/>
            <a:ext cx="214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</a:p>
          <a:p>
            <a:r>
              <a:rPr lang="en-US" sz="1200" dirty="0" smtClean="0"/>
              <a:t>12</a:t>
            </a:r>
          </a:p>
          <a:p>
            <a:r>
              <a:rPr lang="en-US" sz="1200" dirty="0"/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24597" y="4929198"/>
            <a:ext cx="819137" cy="122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4941510"/>
            <a:ext cx="142876" cy="204109"/>
          </a:xfrm>
          <a:prstGeom prst="rect">
            <a:avLst/>
          </a:prstGeom>
          <a:noFill/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36" y="5135413"/>
            <a:ext cx="164307" cy="23472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967474" y="537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Mux</a:t>
            </a:r>
          </a:p>
          <a:p>
            <a:pPr algn="ctr"/>
            <a:r>
              <a:rPr lang="en-US" sz="1400" dirty="0" smtClean="0"/>
              <a:t>4x1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24598" y="5370138"/>
            <a:ext cx="214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</a:p>
          <a:p>
            <a:r>
              <a:rPr lang="en-US" sz="1200" dirty="0" smtClean="0"/>
              <a:t>12</a:t>
            </a:r>
          </a:p>
          <a:p>
            <a:r>
              <a:rPr lang="en-US" sz="12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48558" y="1987928"/>
            <a:ext cx="681060" cy="58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77186" y="198792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</a:t>
            </a:r>
            <a:endParaRPr lang="en-US" sz="1400" dirty="0"/>
          </a:p>
        </p:txBody>
      </p:sp>
      <p:sp>
        <p:nvSpPr>
          <p:cNvPr id="46" name="Flowchart: Extract 45"/>
          <p:cNvSpPr/>
          <p:nvPr/>
        </p:nvSpPr>
        <p:spPr>
          <a:xfrm rot="5400000">
            <a:off x="7230675" y="2232437"/>
            <a:ext cx="178641" cy="1428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248558" y="198792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429552" y="2223307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215239" y="416292"/>
            <a:ext cx="681060" cy="58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43867" y="41629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</a:t>
            </a:r>
            <a:endParaRPr lang="en-US" sz="1400" dirty="0"/>
          </a:p>
        </p:txBody>
      </p:sp>
      <p:sp>
        <p:nvSpPr>
          <p:cNvPr id="66" name="Flowchart: Extract 65"/>
          <p:cNvSpPr/>
          <p:nvPr/>
        </p:nvSpPr>
        <p:spPr>
          <a:xfrm rot="5400000">
            <a:off x="7197356" y="660801"/>
            <a:ext cx="178641" cy="1428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215239" y="41629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396233" y="651671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48558" y="3488126"/>
            <a:ext cx="681060" cy="58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77186" y="348812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</a:t>
            </a:r>
            <a:endParaRPr lang="en-US" sz="1400" dirty="0"/>
          </a:p>
        </p:txBody>
      </p:sp>
      <p:sp>
        <p:nvSpPr>
          <p:cNvPr id="71" name="Flowchart: Extract 70"/>
          <p:cNvSpPr/>
          <p:nvPr/>
        </p:nvSpPr>
        <p:spPr>
          <a:xfrm rot="5400000">
            <a:off x="7230675" y="3732635"/>
            <a:ext cx="178641" cy="1428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248558" y="348812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7429552" y="3723505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248558" y="5059762"/>
            <a:ext cx="681060" cy="58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677186" y="505976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</a:t>
            </a:r>
            <a:endParaRPr lang="en-US" sz="1400" dirty="0"/>
          </a:p>
        </p:txBody>
      </p:sp>
      <p:sp>
        <p:nvSpPr>
          <p:cNvPr id="76" name="Flowchart: Extract 75"/>
          <p:cNvSpPr/>
          <p:nvPr/>
        </p:nvSpPr>
        <p:spPr>
          <a:xfrm rot="5400000">
            <a:off x="7230675" y="5304271"/>
            <a:ext cx="178641" cy="1428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7248558" y="505976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7429552" y="5295141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pic>
        <p:nvPicPr>
          <p:cNvPr id="10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30" y="214290"/>
            <a:ext cx="142876" cy="204109"/>
          </a:xfrm>
          <a:prstGeom prst="rect">
            <a:avLst/>
          </a:prstGeom>
          <a:noFill/>
        </p:spPr>
      </p:pic>
      <p:pic>
        <p:nvPicPr>
          <p:cNvPr id="118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122" y="428604"/>
            <a:ext cx="285752" cy="357190"/>
          </a:xfrm>
          <a:prstGeom prst="rect">
            <a:avLst/>
          </a:prstGeom>
          <a:noFill/>
        </p:spPr>
      </p:pic>
      <p:pic>
        <p:nvPicPr>
          <p:cNvPr id="11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98" y="1928802"/>
            <a:ext cx="285752" cy="357190"/>
          </a:xfrm>
          <a:prstGeom prst="rect">
            <a:avLst/>
          </a:prstGeom>
          <a:noFill/>
        </p:spPr>
      </p:pic>
      <p:cxnSp>
        <p:nvCxnSpPr>
          <p:cNvPr id="120" name="Straight Connector 119"/>
          <p:cNvCxnSpPr/>
          <p:nvPr/>
        </p:nvCxnSpPr>
        <p:spPr>
          <a:xfrm>
            <a:off x="7929618" y="214311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929618" y="364331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77317" y="3500438"/>
            <a:ext cx="252433" cy="315541"/>
          </a:xfrm>
          <a:prstGeom prst="rect">
            <a:avLst/>
          </a:prstGeom>
          <a:noFill/>
        </p:spPr>
      </p:pic>
      <p:cxnSp>
        <p:nvCxnSpPr>
          <p:cNvPr id="123" name="Straight Connector 122"/>
          <p:cNvCxnSpPr/>
          <p:nvPr/>
        </p:nvCxnSpPr>
        <p:spPr>
          <a:xfrm>
            <a:off x="7929618" y="521495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122" y="5072074"/>
            <a:ext cx="314345" cy="392932"/>
          </a:xfrm>
          <a:prstGeom prst="rect">
            <a:avLst/>
          </a:prstGeom>
          <a:noFill/>
        </p:spPr>
      </p:pic>
      <p:cxnSp>
        <p:nvCxnSpPr>
          <p:cNvPr id="127" name="Straight Connector 126"/>
          <p:cNvCxnSpPr/>
          <p:nvPr/>
        </p:nvCxnSpPr>
        <p:spPr>
          <a:xfrm>
            <a:off x="6643734" y="571480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643734" y="5214950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643734" y="364331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643734" y="2143116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V="1">
            <a:off x="4032761" y="3604108"/>
            <a:ext cx="5786282" cy="7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714776" y="6500834"/>
            <a:ext cx="3207539" cy="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993226" y="600093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  <a:endParaRPr lang="en-US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6929486" y="71435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6929486" y="2285992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6929486" y="535782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6929486" y="3786190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2857520" y="357166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2857520" y="571480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" name="Picture 14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30" y="479631"/>
            <a:ext cx="164307" cy="234725"/>
          </a:xfrm>
          <a:prstGeom prst="rect">
            <a:avLst/>
          </a:prstGeom>
          <a:noFill/>
        </p:spPr>
      </p:pic>
      <p:cxnSp>
        <p:nvCxnSpPr>
          <p:cNvPr id="145" name="Straight Connector 144"/>
          <p:cNvCxnSpPr/>
          <p:nvPr/>
        </p:nvCxnSpPr>
        <p:spPr>
          <a:xfrm rot="10800000">
            <a:off x="4286280" y="5000636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>
            <a:off x="4000528" y="5214950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H="1">
            <a:off x="1928826" y="2643182"/>
            <a:ext cx="46434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6200000" flipH="1">
            <a:off x="1643074" y="2857496"/>
            <a:ext cx="46434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 flipV="1">
            <a:off x="4214842" y="1928800"/>
            <a:ext cx="157160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 flipV="1">
            <a:off x="4286280" y="3428998"/>
            <a:ext cx="15001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3929090" y="2143116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>
            <a:off x="4000528" y="3643314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3143272" y="857232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1285884" y="71435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ورودی شیفت به چپ</a:t>
            </a:r>
            <a:endParaRPr lang="en-US" dirty="0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5286412" y="235743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2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7811" y="2214554"/>
            <a:ext cx="228601" cy="285752"/>
          </a:xfrm>
          <a:prstGeom prst="rect">
            <a:avLst/>
          </a:prstGeom>
          <a:noFill/>
        </p:spPr>
      </p:pic>
      <p:cxnSp>
        <p:nvCxnSpPr>
          <p:cNvPr id="193" name="Straight Connector 192"/>
          <p:cNvCxnSpPr/>
          <p:nvPr/>
        </p:nvCxnSpPr>
        <p:spPr>
          <a:xfrm>
            <a:off x="5286412" y="392906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98" y="3804049"/>
            <a:ext cx="214314" cy="267893"/>
          </a:xfrm>
          <a:prstGeom prst="rect">
            <a:avLst/>
          </a:prstGeom>
          <a:noFill/>
        </p:spPr>
      </p:pic>
      <p:cxnSp>
        <p:nvCxnSpPr>
          <p:cNvPr id="195" name="Straight Connector 194"/>
          <p:cNvCxnSpPr/>
          <p:nvPr/>
        </p:nvCxnSpPr>
        <p:spPr>
          <a:xfrm>
            <a:off x="5286412" y="5500702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6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5430" y="5367351"/>
            <a:ext cx="220982" cy="276227"/>
          </a:xfrm>
          <a:prstGeom prst="rect">
            <a:avLst/>
          </a:prstGeom>
          <a:noFill/>
        </p:spPr>
      </p:pic>
      <p:cxnSp>
        <p:nvCxnSpPr>
          <p:cNvPr id="197" name="Straight Connector 196"/>
          <p:cNvCxnSpPr/>
          <p:nvPr/>
        </p:nvCxnSpPr>
        <p:spPr>
          <a:xfrm>
            <a:off x="5286412" y="257174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286412" y="414338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5286412" y="571501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5722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22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36" y="928670"/>
            <a:ext cx="157164" cy="285752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22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98" y="2357430"/>
            <a:ext cx="201216" cy="365848"/>
          </a:xfrm>
          <a:prstGeom prst="rect">
            <a:avLst/>
          </a:prstGeom>
          <a:noFill/>
        </p:spPr>
      </p:pic>
      <p:cxnSp>
        <p:nvCxnSpPr>
          <p:cNvPr id="206" name="Straight Connector 205"/>
          <p:cNvCxnSpPr/>
          <p:nvPr/>
        </p:nvCxnSpPr>
        <p:spPr>
          <a:xfrm>
            <a:off x="5357850" y="107154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5357850" y="122394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60" y="1071546"/>
            <a:ext cx="214314" cy="267893"/>
          </a:xfrm>
          <a:prstGeom prst="rect">
            <a:avLst/>
          </a:prstGeom>
          <a:noFill/>
        </p:spPr>
      </p:pic>
      <p:pic>
        <p:nvPicPr>
          <p:cNvPr id="20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98" y="2643182"/>
            <a:ext cx="220982" cy="276227"/>
          </a:xfrm>
          <a:prstGeom prst="rect">
            <a:avLst/>
          </a:prstGeom>
          <a:noFill/>
        </p:spPr>
      </p:pic>
      <p:cxnSp>
        <p:nvCxnSpPr>
          <p:cNvPr id="210" name="Straight Connector 209"/>
          <p:cNvCxnSpPr/>
          <p:nvPr/>
        </p:nvCxnSpPr>
        <p:spPr>
          <a:xfrm>
            <a:off x="5286412" y="272414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357850" y="142873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>
            <a:off x="5286412" y="150017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5357850" y="1571612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 flipH="1" flipV="1">
            <a:off x="7786742" y="1071546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65" idx="3"/>
          </p:cNvCxnSpPr>
          <p:nvPr/>
        </p:nvCxnSpPr>
        <p:spPr>
          <a:xfrm>
            <a:off x="7858181" y="570181"/>
            <a:ext cx="571503" cy="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5286412" y="292893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5214974" y="3000372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5286412" y="3071810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 flipH="1" flipV="1">
            <a:off x="7715304" y="2571744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722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58" y="4000504"/>
            <a:ext cx="196454" cy="35719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5722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98" y="5572140"/>
            <a:ext cx="196441" cy="357166"/>
          </a:xfrm>
          <a:prstGeom prst="rect">
            <a:avLst/>
          </a:prstGeom>
          <a:noFill/>
        </p:spPr>
      </p:pic>
      <p:pic>
        <p:nvPicPr>
          <p:cNvPr id="23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60" y="4214818"/>
            <a:ext cx="206694" cy="258368"/>
          </a:xfrm>
          <a:prstGeom prst="rect">
            <a:avLst/>
          </a:prstGeom>
          <a:noFill/>
        </p:spPr>
      </p:pic>
      <p:cxnSp>
        <p:nvCxnSpPr>
          <p:cNvPr id="240" name="Straight Connector 239"/>
          <p:cNvCxnSpPr/>
          <p:nvPr/>
        </p:nvCxnSpPr>
        <p:spPr>
          <a:xfrm>
            <a:off x="5286412" y="429578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10800000">
            <a:off x="3071834" y="5857892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1285852" y="5643578"/>
            <a:ext cx="190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ورودی شیفت به راست</a:t>
            </a:r>
            <a:endParaRPr lang="en-US" dirty="0"/>
          </a:p>
        </p:txBody>
      </p:sp>
      <p:cxnSp>
        <p:nvCxnSpPr>
          <p:cNvPr id="244" name="Straight Connector 243"/>
          <p:cNvCxnSpPr/>
          <p:nvPr/>
        </p:nvCxnSpPr>
        <p:spPr>
          <a:xfrm>
            <a:off x="5286412" y="450057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5400000">
            <a:off x="5214974" y="457200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5286412" y="4643446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rot="5400000" flipH="1" flipV="1">
            <a:off x="7715304" y="4143380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5286411" y="6000768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5400000">
            <a:off x="5214973" y="60722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5286411" y="6143644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 flipH="1" flipV="1">
            <a:off x="7715303" y="564357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-32" y="2428868"/>
            <a:ext cx="300039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rot="5400000">
            <a:off x="-392941" y="3393281"/>
            <a:ext cx="278608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65" name="Picture 26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2000240"/>
            <a:ext cx="250032" cy="357190"/>
          </a:xfrm>
          <a:prstGeom prst="rect">
            <a:avLst/>
          </a:prstGeom>
          <a:noFill/>
        </p:spPr>
      </p:pic>
      <p:pic>
        <p:nvPicPr>
          <p:cNvPr id="26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20650"/>
            <a:ext cx="285752" cy="408218"/>
          </a:xfrm>
          <a:prstGeom prst="rect">
            <a:avLst/>
          </a:prstGeom>
          <a:noFill/>
        </p:spPr>
      </p:pic>
      <p:sp>
        <p:nvSpPr>
          <p:cNvPr id="272" name="Rectangle 271"/>
          <p:cNvSpPr/>
          <p:nvPr/>
        </p:nvSpPr>
        <p:spPr>
          <a:xfrm>
            <a:off x="196466" y="2571744"/>
            <a:ext cx="6607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0  0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1071538" y="2428868"/>
            <a:ext cx="25631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شیفت به چپ</a:t>
            </a:r>
            <a:endParaRPr lang="en-US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-71470" y="314324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0  1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285720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1  0</a:t>
            </a:r>
            <a:endParaRPr lang="en-US" dirty="0"/>
          </a:p>
        </p:txBody>
      </p:sp>
      <p:sp>
        <p:nvSpPr>
          <p:cNvPr id="280" name="TextBox 279"/>
          <p:cNvSpPr txBox="1"/>
          <p:nvPr/>
        </p:nvSpPr>
        <p:spPr>
          <a:xfrm>
            <a:off x="357158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1 1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1142976" y="3643314"/>
            <a:ext cx="2133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شیفت به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راست</a:t>
            </a:r>
            <a:endParaRPr lang="en-US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1071538" y="3000372"/>
            <a:ext cx="2214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بار شدن موازی</a:t>
            </a:r>
            <a:endParaRPr lang="en-US" sz="28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85" name="TextBox 284"/>
          <p:cNvSpPr txBox="1"/>
          <p:nvPr/>
        </p:nvSpPr>
        <p:spPr>
          <a:xfrm>
            <a:off x="1214414" y="414338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حفظ حالت قبلی</a:t>
            </a:r>
            <a:endParaRPr lang="en-US" sz="2800" dirty="0"/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  <p:bldP spid="23" grpId="0"/>
      <p:bldP spid="24" grpId="0" animBg="1"/>
      <p:bldP spid="27" grpId="0"/>
      <p:bldP spid="28" grpId="0"/>
      <p:bldP spid="29" grpId="0" animBg="1"/>
      <p:bldP spid="32" grpId="0"/>
      <p:bldP spid="33" grpId="0"/>
      <p:bldP spid="34" grpId="0" animBg="1"/>
      <p:bldP spid="37" grpId="0"/>
      <p:bldP spid="38" grpId="0"/>
      <p:bldP spid="44" grpId="0" animBg="1"/>
      <p:bldP spid="45" grpId="0"/>
      <p:bldP spid="46" grpId="0" animBg="1"/>
      <p:bldP spid="47" grpId="0"/>
      <p:bldP spid="48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0" grpId="0"/>
      <p:bldP spid="71" grpId="0" animBg="1"/>
      <p:bldP spid="72" grpId="0"/>
      <p:bldP spid="73" grpId="0"/>
      <p:bldP spid="74" grpId="0" animBg="1"/>
      <p:bldP spid="75" grpId="0"/>
      <p:bldP spid="76" grpId="0" animBg="1"/>
      <p:bldP spid="77" grpId="0"/>
      <p:bldP spid="78" grpId="0"/>
      <p:bldP spid="133" grpId="0"/>
      <p:bldP spid="171" grpId="0"/>
      <p:bldP spid="2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285728"/>
            <a:ext cx="7907354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شیفت رجیستر دو جهته با بار شدن موازی :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8143932" cy="13849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solidFill>
                  <a:schemeClr val="tx1"/>
                </a:solidFill>
              </a:rPr>
              <a:t>می خواهیم مداری طراحی کنیم که  قابلیت  شیفت به چپ  وشیفت به راست و قابلیت بار شدن موازی  و حفظ حالت قبلی را داشته باشد که در این اسلاید و اسلاید بعد مشاهده میکنید.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457" y="3509962"/>
            <a:ext cx="442915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771" y="379571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شیفت رجیستر دو جهته با بار شدن موازی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61" y="4438656"/>
            <a:ext cx="257176" cy="367393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33" y="4387628"/>
            <a:ext cx="285752" cy="408218"/>
          </a:xfrm>
          <a:prstGeom prst="rect">
            <a:avLst/>
          </a:prstGeom>
          <a:noFill/>
        </p:spPr>
      </p:pic>
      <p:cxnSp>
        <p:nvCxnSpPr>
          <p:cNvPr id="9" name="Shape 8"/>
          <p:cNvCxnSpPr>
            <a:stCxn id="8" idx="2"/>
          </p:cNvCxnSpPr>
          <p:nvPr/>
        </p:nvCxnSpPr>
        <p:spPr>
          <a:xfrm rot="5400000">
            <a:off x="2250234" y="4260061"/>
            <a:ext cx="357190" cy="1428760"/>
          </a:xfrm>
          <a:prstGeom prst="bentConnector2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7" idx="2"/>
          </p:cNvCxnSpPr>
          <p:nvPr/>
        </p:nvCxnSpPr>
        <p:spPr>
          <a:xfrm rot="5400000">
            <a:off x="2176754" y="4272306"/>
            <a:ext cx="847053" cy="1914538"/>
          </a:xfrm>
          <a:prstGeom prst="bentConnector2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</p:cNvCxnSpPr>
          <p:nvPr/>
        </p:nvCxnSpPr>
        <p:spPr>
          <a:xfrm rot="10800000">
            <a:off x="1357259" y="4152904"/>
            <a:ext cx="15001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71470" y="378357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ورودی شیفت به راست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7286612" y="4152904"/>
            <a:ext cx="15001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36105" y="3724276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dirty="0" smtClean="0"/>
              <a:t>ورودی شیفت به چپ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50629" y="5188755"/>
            <a:ext cx="7858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607819" y="5188755"/>
            <a:ext cx="7858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036447" y="5188755"/>
            <a:ext cx="7858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65075" y="5188755"/>
            <a:ext cx="7858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46" y="5653102"/>
            <a:ext cx="285752" cy="357190"/>
          </a:xfrm>
          <a:prstGeom prst="rect">
            <a:avLst/>
          </a:prstGeom>
          <a:noFill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18" y="5653102"/>
            <a:ext cx="285752" cy="357190"/>
          </a:xfrm>
          <a:prstGeom prst="rect">
            <a:avLst/>
          </a:prstGeom>
          <a:noFill/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290" y="5653102"/>
            <a:ext cx="252433" cy="315541"/>
          </a:xfrm>
          <a:prstGeom prst="rect">
            <a:avLst/>
          </a:prstGeom>
          <a:noFill/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62" y="5653102"/>
            <a:ext cx="314345" cy="392932"/>
          </a:xfrm>
          <a:prstGeom prst="rect">
            <a:avLst/>
          </a:prstGeom>
          <a:noFill/>
        </p:spPr>
      </p:pic>
      <p:sp>
        <p:nvSpPr>
          <p:cNvPr id="23" name="Slide Number Placeholder 21"/>
          <p:cNvSpPr txBox="1">
            <a:spLocks/>
          </p:cNvSpPr>
          <p:nvPr/>
        </p:nvSpPr>
        <p:spPr>
          <a:xfrm>
            <a:off x="8105804" y="5765312"/>
            <a:ext cx="609600" cy="521208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A0E503-CA9A-4558-A282-844CD77147C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43306" y="285728"/>
            <a:ext cx="492919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قطعات دیجیتال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Flowchart: Delay 13"/>
          <p:cNvSpPr/>
          <p:nvPr/>
        </p:nvSpPr>
        <p:spPr>
          <a:xfrm>
            <a:off x="1142976" y="785794"/>
            <a:ext cx="2000264" cy="1357322"/>
          </a:xfrm>
          <a:prstGeom prst="flowChartDelay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28662" y="1000108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chemeClr val="accent1"/>
                </a:solidFill>
              </a:rPr>
              <a:t>فصل 2</a:t>
            </a:r>
            <a:endParaRPr lang="en-US" sz="44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43240" y="1428736"/>
            <a:ext cx="13573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5720" y="1142984"/>
            <a:ext cx="857256" cy="9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85720" y="1714488"/>
            <a:ext cx="857256" cy="9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3174" y="2285992"/>
            <a:ext cx="52149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1-2مدارهای مجتمع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2-2 دیکدرها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3-2 مولتی پلکسرها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4-2 ثباتها 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5-2 شیفت ریجسترها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6-2 شمارنده های دودوئی</a:t>
            </a:r>
          </a:p>
          <a:p>
            <a:pPr algn="r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latin typeface="Andy" pitchFamily="2" charset="0"/>
              </a:rPr>
              <a:t>7-2 واحدهای حافظه</a:t>
            </a:r>
          </a:p>
          <a:p>
            <a:pPr algn="r"/>
            <a:endParaRPr lang="en-US" sz="3200" dirty="0">
              <a:solidFill>
                <a:schemeClr val="accent3">
                  <a:lumMod val="75000"/>
                </a:schemeClr>
              </a:solidFill>
              <a:latin typeface="Andy" pitchFamily="2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 descr="cg_3d_45_20091019_1519997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1472" y="3541652"/>
            <a:ext cx="3786234" cy="28396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4678" y="214291"/>
            <a:ext cx="5491441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قطعات دیجیتال:مدارهای ترکیبی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0034" y="1214422"/>
            <a:ext cx="8072463" cy="1077218"/>
          </a:xfrm>
          <a:prstGeom prst="rect">
            <a:avLst/>
          </a:prstGeom>
          <a:ln w="25400" cmpd="thickThin"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fa-IR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2  Titr" pitchFamily="2" charset="-78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2  Titr" pitchFamily="2" charset="-78"/>
              </a:rPr>
              <a:t> Dcoder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2  Titr" pitchFamily="2" charset="-78"/>
              </a:rPr>
              <a:t>یک مدار ترکیبی که قادر است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2  Titr" pitchFamily="2" charset="-78"/>
              </a:rPr>
              <a:t>N 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2  Titr" pitchFamily="2" charset="-78"/>
              </a:rPr>
              <a:t> ورودی را به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2  Titr" pitchFamily="2" charset="-78"/>
              </a:rPr>
              <a:t> 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2  Titr" pitchFamily="2" charset="-78"/>
              </a:rPr>
              <a:t>خروجی تبدی</a:t>
            </a:r>
            <a:r>
              <a:rPr lang="fa-IR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2  Titr" pitchFamily="2" charset="-78"/>
              </a:rPr>
              <a:t>ل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2  Titr" pitchFamily="2" charset="-78"/>
              </a:rPr>
              <a:t> 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2  Titr" pitchFamily="2" charset="-78"/>
              </a:rPr>
              <a:t>کند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2  Titr" pitchFamily="2" charset="-78"/>
              </a:rPr>
              <a:t>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71736" y="3643314"/>
            <a:ext cx="3929090" cy="1428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357554" y="4000504"/>
            <a:ext cx="20002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N*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en-US" sz="44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lang="en-US" sz="4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400" b="1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500826" y="3857628"/>
            <a:ext cx="17145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00826" y="4786322"/>
            <a:ext cx="17145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8286776" y="3857628"/>
            <a:ext cx="260033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7143768" y="3929066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7143768" y="4071942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7143768" y="4214818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7143768" y="4669165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7143768" y="4357694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7143768" y="4526289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928662" y="3929066"/>
            <a:ext cx="164307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28662" y="4857760"/>
            <a:ext cx="164307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/>
          <p:cNvSpPr/>
          <p:nvPr/>
        </p:nvSpPr>
        <p:spPr>
          <a:xfrm>
            <a:off x="1142976" y="4000504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1142976" y="4143380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1142976" y="4286256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1142976" y="4740603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1142976" y="4429132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lowchart: Connector 42"/>
          <p:cNvSpPr/>
          <p:nvPr/>
        </p:nvSpPr>
        <p:spPr>
          <a:xfrm>
            <a:off x="1142976" y="4597727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00034" y="4143380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Homa" pitchFamily="2" charset="-78"/>
              </a:rPr>
              <a:t>N</a:t>
            </a:r>
            <a:endParaRPr lang="en-US" dirty="0"/>
          </a:p>
        </p:txBody>
      </p:sp>
      <p:sp>
        <p:nvSpPr>
          <p:cNvPr id="45" name="Left Brace 44"/>
          <p:cNvSpPr/>
          <p:nvPr/>
        </p:nvSpPr>
        <p:spPr>
          <a:xfrm>
            <a:off x="285720" y="4000504"/>
            <a:ext cx="357158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01058" y="3929066"/>
            <a:ext cx="6429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29322" y="1071546"/>
            <a:ext cx="66556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en-US" sz="40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N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174" y="2714620"/>
            <a:ext cx="2500330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97795"/>
            <a:ext cx="2808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9352270">
            <a:off x="2258310" y="3567544"/>
            <a:ext cx="31986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 smtClean="0">
                <a:latin typeface="Calibri" pitchFamily="34" charset="0"/>
                <a:cs typeface="Arial" pitchFamily="34" charset="0"/>
              </a:rPr>
              <a:t>دیکدر 8*3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85786" y="4572008"/>
            <a:ext cx="18573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5786" y="3786190"/>
            <a:ext cx="18573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5786" y="3071810"/>
            <a:ext cx="18573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786058"/>
            <a:ext cx="311175" cy="47147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256"/>
            <a:ext cx="298599" cy="542908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-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00438"/>
            <a:ext cx="285752" cy="519549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5143504" y="3000372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43504" y="328612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43504" y="364331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43504" y="400050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43504" y="435769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3504" y="471488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72066" y="2714620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2066" y="507207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857496"/>
            <a:ext cx="371478" cy="464347"/>
          </a:xfrm>
          <a:prstGeom prst="rect">
            <a:avLst/>
          </a:prstGeom>
          <a:noFill/>
        </p:spPr>
      </p:pic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571744"/>
            <a:ext cx="371478" cy="464347"/>
          </a:xfrm>
          <a:prstGeom prst="rect">
            <a:avLst/>
          </a:prstGeom>
          <a:noFill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3143248"/>
            <a:ext cx="357190" cy="446488"/>
          </a:xfrm>
          <a:prstGeom prst="rect">
            <a:avLst/>
          </a:prstGeom>
          <a:noFill/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3429000"/>
            <a:ext cx="357190" cy="446488"/>
          </a:xfrm>
          <a:prstGeom prst="rect">
            <a:avLst/>
          </a:prstGeom>
          <a:noFill/>
        </p:spPr>
      </p:pic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3786190"/>
            <a:ext cx="357190" cy="446488"/>
          </a:xfrm>
          <a:prstGeom prst="rect">
            <a:avLst/>
          </a:prstGeom>
          <a:noFill/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4500570"/>
            <a:ext cx="357158" cy="446448"/>
          </a:xfrm>
          <a:prstGeom prst="rect">
            <a:avLst/>
          </a:prstGeom>
          <a:noFill/>
        </p:spPr>
      </p:pic>
      <p:pic>
        <p:nvPicPr>
          <p:cNvPr id="39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4857760"/>
            <a:ext cx="357190" cy="446488"/>
          </a:xfrm>
          <a:prstGeom prst="rect">
            <a:avLst/>
          </a:prstGeom>
          <a:noFill/>
        </p:spPr>
      </p:pic>
      <p:pic>
        <p:nvPicPr>
          <p:cNvPr id="40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4214818"/>
            <a:ext cx="357190" cy="446488"/>
          </a:xfrm>
          <a:prstGeom prst="rect">
            <a:avLst/>
          </a:prstGeom>
          <a:noFill/>
        </p:spPr>
      </p:pic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7158" y="500042"/>
            <a:ext cx="818365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B Homa" pitchFamily="2" charset="-78"/>
              </a:rPr>
              <a:t>خروجی های آن مستقل و منحصر به فرد می باشد</a:t>
            </a:r>
            <a:r>
              <a:rPr lang="fa-IR" sz="3600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B Homa" pitchFamily="2" charset="-78"/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B Homa" pitchFamily="2" charset="-78"/>
              </a:rPr>
              <a:t>  </a:t>
            </a:r>
            <a:endParaRPr lang="fa-IR" sz="36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458" grpId="0"/>
      <p:bldP spid="6" grpId="0"/>
      <p:bldP spid="19461" grpId="0"/>
      <p:bldP spid="19463" grpId="0"/>
      <p:bldP spid="19465" grpId="0"/>
      <p:bldP spid="194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5" y="1357297"/>
          <a:ext cx="7429554" cy="511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414"/>
                <a:gridCol w="675414"/>
                <a:gridCol w="675414"/>
                <a:gridCol w="675414"/>
                <a:gridCol w="675414"/>
                <a:gridCol w="675414"/>
                <a:gridCol w="675414"/>
                <a:gridCol w="675414"/>
                <a:gridCol w="675414"/>
                <a:gridCol w="675414"/>
                <a:gridCol w="675414"/>
              </a:tblGrid>
              <a:tr h="12952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r>
                        <a:rPr lang="en-US" sz="14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r>
                        <a:rPr lang="en-US" sz="14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r>
                        <a:rPr lang="en-US" sz="14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5</a:t>
                      </a:r>
                      <a:endParaRPr lang="en-US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4</a:t>
                      </a:r>
                      <a:endParaRPr lang="en-US" sz="3200" dirty="0" smtClean="0"/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en-US" sz="16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75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4480" y="428604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جدول درستی دیکدر 8 * 3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381000"/>
            <a:ext cx="8222456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برای افزایش ظرفیت دیکدرها از پایه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Enable</a:t>
            </a: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استفاده میشود.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533400"/>
            <a:ext cx="8222456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2  Titr" pitchFamily="2" charset="-78"/>
              </a:rPr>
              <a:t>برای افزایش ظرفیت دیکدرها از پایه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2  Titr" pitchFamily="2" charset="-78"/>
              </a:rPr>
              <a:t>Enable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2  Titr" pitchFamily="2" charset="-78"/>
              </a:rPr>
              <a:t> استفاده میشود.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fa-IR" sz="28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fa-IR" sz="28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fa-IR" sz="28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rtl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fa-IR" sz="2800" dirty="0" smtClean="0">
              <a:solidFill>
                <a:schemeClr val="tx2">
                  <a:lumMod val="50000"/>
                </a:schemeClr>
              </a:solidFill>
              <a:cs typeface="2  Titr" pitchFamily="2" charset="-78"/>
            </a:endParaRPr>
          </a:p>
          <a:p>
            <a:pPr marL="274320" indent="-274320" algn="just" rtl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schemeClr val="tx2">
                    <a:lumMod val="50000"/>
                  </a:schemeClr>
                </a:solidFill>
                <a:cs typeface="2  Titr" pitchFamily="2" charset="-78"/>
              </a:rPr>
              <a:t>مثال : با استفاده از دو دیکدر 4* 2  یک دیکدر 8*3 </a:t>
            </a:r>
            <a:r>
              <a:rPr lang="fa-IR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2  Titr" pitchFamily="2" charset="-78"/>
              </a:rPr>
              <a:t>طراحی</a:t>
            </a:r>
            <a:r>
              <a:rPr lang="fa-IR" sz="2800" dirty="0" smtClean="0">
                <a:solidFill>
                  <a:schemeClr val="tx2">
                    <a:lumMod val="50000"/>
                  </a:schemeClr>
                </a:solidFill>
                <a:cs typeface="2  Titr" pitchFamily="2" charset="-78"/>
              </a:rPr>
              <a:t> نمایید.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cs typeface="2  Titr" pitchFamily="2" charset="-78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786050" y="1285860"/>
            <a:ext cx="4143404" cy="2214578"/>
            <a:chOff x="2786050" y="1285860"/>
            <a:chExt cx="4143404" cy="2214578"/>
          </a:xfrm>
        </p:grpSpPr>
        <p:sp>
          <p:nvSpPr>
            <p:cNvPr id="9" name="Rectangle 8"/>
            <p:cNvSpPr/>
            <p:nvPr/>
          </p:nvSpPr>
          <p:spPr>
            <a:xfrm>
              <a:off x="3929058" y="1357298"/>
              <a:ext cx="1714512" cy="214314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643570" y="1643050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43570" y="2071678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43570" y="2500306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72132" y="3000372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43702" y="1285860"/>
              <a:ext cx="285752" cy="357190"/>
            </a:xfrm>
            <a:prstGeom prst="rect">
              <a:avLst/>
            </a:prstGeom>
            <a:noFill/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43702" y="1714488"/>
              <a:ext cx="285751" cy="357190"/>
            </a:xfrm>
            <a:prstGeom prst="rect">
              <a:avLst/>
            </a:prstGeom>
            <a:noFill/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2264" y="2143116"/>
              <a:ext cx="285752" cy="357190"/>
            </a:xfrm>
            <a:prstGeom prst="rect">
              <a:avLst/>
            </a:prstGeom>
            <a:noFill/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2264" y="2643182"/>
              <a:ext cx="285752" cy="35719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786182" y="1428736"/>
              <a:ext cx="1857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b="1" dirty="0" smtClean="0"/>
                <a:t>دیکدر 4*2</a:t>
              </a:r>
              <a:endParaRPr lang="en-US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29058" y="1857364"/>
              <a:ext cx="5000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r>
                <a:rPr lang="en-US" sz="2400" baseline="30000" dirty="0" smtClean="0"/>
                <a:t>0</a:t>
              </a:r>
              <a:endParaRPr lang="fa-IR" sz="2400" baseline="30000" dirty="0" smtClean="0"/>
            </a:p>
            <a:p>
              <a:r>
                <a:rPr lang="en-US" sz="2400" dirty="0" smtClean="0"/>
                <a:t>2</a:t>
              </a:r>
              <a:r>
                <a:rPr lang="en-US" sz="2400" baseline="30000" dirty="0" smtClean="0"/>
                <a:t>1</a:t>
              </a:r>
            </a:p>
            <a:p>
              <a:r>
                <a:rPr lang="en-US" sz="4800" baseline="30000" dirty="0" smtClean="0"/>
                <a:t>E</a:t>
              </a:r>
              <a:endParaRPr lang="en-US" sz="48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786050" y="2070090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86050" y="2498718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786050" y="2927346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4810" y="500042"/>
            <a:ext cx="1857388" cy="207170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207167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072198" y="1214422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72198" y="714356"/>
            <a:ext cx="21431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72198" y="1714488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72198" y="2214554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14810" y="3429000"/>
            <a:ext cx="1857388" cy="207170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cs typeface="2  Tit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350043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2  Titr" pitchFamily="2" charset="-78"/>
              </a:rPr>
              <a:t>دیکدر 4*2</a:t>
            </a:r>
            <a:endParaRPr lang="en-US" sz="2000" dirty="0">
              <a:solidFill>
                <a:schemeClr val="bg1"/>
              </a:solidFill>
              <a:cs typeface="2  Titr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76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72198" y="4143380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72198" y="3643314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72198" y="4643446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72198" y="5143512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571480"/>
            <a:ext cx="371478" cy="46434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1571612"/>
            <a:ext cx="357190" cy="44648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1071546"/>
            <a:ext cx="357158" cy="44644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2000240"/>
            <a:ext cx="357190" cy="44648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3429000"/>
            <a:ext cx="357190" cy="44648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4500570"/>
            <a:ext cx="357158" cy="44644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-28578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5000636"/>
            <a:ext cx="357190" cy="446488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3929066"/>
            <a:ext cx="357190" cy="446488"/>
          </a:xfrm>
          <a:prstGeom prst="rect">
            <a:avLst/>
          </a:prstGeom>
          <a:noFill/>
        </p:spPr>
      </p:pic>
      <p:sp>
        <p:nvSpPr>
          <p:cNvPr id="52" name="Rectangle 51"/>
          <p:cNvSpPr/>
          <p:nvPr/>
        </p:nvSpPr>
        <p:spPr>
          <a:xfrm>
            <a:off x="2071670" y="357166"/>
            <a:ext cx="5000660" cy="557216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10800000">
            <a:off x="1643042" y="642918"/>
            <a:ext cx="25717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1643042" y="1000108"/>
            <a:ext cx="25717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/>
          <p:nvPr/>
        </p:nvCxnSpPr>
        <p:spPr>
          <a:xfrm rot="5400000">
            <a:off x="3083379" y="797371"/>
            <a:ext cx="262598" cy="3857652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0" y="6357958"/>
            <a:ext cx="871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شکل 4-2</a:t>
            </a:r>
            <a:r>
              <a:rPr lang="fa-IR" sz="2000" dirty="0" smtClean="0"/>
              <a:t> یک دیکدر 8*3(یا 3 به 8) ساخته شده با 2 دیکدر 4*2</a:t>
            </a:r>
            <a:endParaRPr lang="en-US" sz="2000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0" name="Shape 49"/>
          <p:cNvCxnSpPr/>
          <p:nvPr/>
        </p:nvCxnSpPr>
        <p:spPr>
          <a:xfrm>
            <a:off x="2357422" y="2857496"/>
            <a:ext cx="2786082" cy="2666360"/>
          </a:xfrm>
          <a:prstGeom prst="bentConnector4">
            <a:avLst>
              <a:gd name="adj1" fmla="val 599"/>
              <a:gd name="adj2" fmla="val 108573"/>
            </a:avLst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6200000" flipH="1">
            <a:off x="1393009" y="2321711"/>
            <a:ext cx="4143404" cy="1500198"/>
          </a:xfrm>
          <a:prstGeom prst="bentConnector3">
            <a:avLst>
              <a:gd name="adj1" fmla="val 101034"/>
            </a:avLst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667932" y="2178835"/>
            <a:ext cx="4071966" cy="1000132"/>
          </a:xfrm>
          <a:prstGeom prst="bentConnector3">
            <a:avLst>
              <a:gd name="adj1" fmla="val 100208"/>
            </a:avLst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14810" y="57148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2  Titr" pitchFamily="2" charset="-78"/>
              </a:rPr>
              <a:t>دیکدر 4*2</a:t>
            </a:r>
            <a:endParaRPr lang="en-US" sz="2000" dirty="0">
              <a:solidFill>
                <a:schemeClr val="bg1"/>
              </a:solidFill>
              <a:cs typeface="2  Titr" pitchFamily="2" charset="-78"/>
            </a:endParaRPr>
          </a:p>
        </p:txBody>
      </p:sp>
      <p:sp>
        <p:nvSpPr>
          <p:cNvPr id="44" name="Isosceles Triangle 43"/>
          <p:cNvSpPr/>
          <p:nvPr/>
        </p:nvSpPr>
        <p:spPr>
          <a:xfrm rot="5400000">
            <a:off x="3357554" y="2571744"/>
            <a:ext cx="571504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57620" y="278605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20" grpId="0" animBg="1"/>
      <p:bldP spid="21" grpId="0"/>
      <p:bldP spid="2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428728" y="785794"/>
                <a:ext cx="6357982" cy="4616648"/>
              </a:xfrm>
              <a:prstGeom prst="rect">
                <a:avLst/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fa-IR" sz="2800" dirty="0" smtClean="0">
                    <a:solidFill>
                      <a:schemeClr val="bg1"/>
                    </a:solidFill>
                  </a:rPr>
                  <a:t>مالتی پلکسرها 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fa-IR" sz="2800" dirty="0" smtClean="0"/>
                  <a:t>مالتی پلکسر یک مدار ترکیبی است که اطلاعات        </a:t>
                </a:r>
                <a:r>
                  <a:rPr lang="fa-IR" sz="2800" dirty="0" smtClean="0"/>
                  <a:t> دودویی </a:t>
                </a:r>
                <a:r>
                  <a:rPr lang="fa-IR" sz="2800" dirty="0" smtClean="0"/>
                  <a:t>را از یکی از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a-IR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a-IR" sz="2800" dirty="0" smtClean="0"/>
                  <a:t>ورودی </a:t>
                </a:r>
                <a:r>
                  <a:rPr lang="fa-IR" sz="2800" dirty="0" smtClean="0"/>
                  <a:t>دریافت میکند و آن را به یک مسیر خروجی هدایت مینماید. مجموعه ای از   خطوط ورودی انتخاب  خط داده خاصی  را برای  خروجی انتخاب میکنند.  در اسلاید بعد (شکل 5-2  یک مالتی پلکسر  1*4 را مشاهده میکنید)</a:t>
                </a:r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28" y="785794"/>
                <a:ext cx="6357982" cy="46166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E503-CA9A-4558-A282-844CD77147C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8662" y="1504125"/>
            <a:ext cx="6929486" cy="369331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600" b="1" dirty="0" smtClean="0">
                <a:solidFill>
                  <a:schemeClr val="bg1"/>
                </a:solidFill>
                <a:cs typeface="2  Titr" pitchFamily="2" charset="-78"/>
              </a:rPr>
              <a:t>ثبات ها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2  Titr" pitchFamily="2" charset="-78"/>
              </a:rPr>
              <a:t>ثبات مجموعه ای از فیلیپ فلاپ هاست و هر فیلیپ فلاپ قادر است یک بیت از اطلاعات را در خود ذخیره کند.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2  Titr" pitchFamily="2" charset="-78"/>
              </a:rPr>
              <a:t>یک ثبات   </a:t>
            </a:r>
            <a:r>
              <a:rPr lang="en-US" sz="2400" b="1" dirty="0" smtClean="0">
                <a:cs typeface="2  Titr" pitchFamily="2" charset="-78"/>
              </a:rPr>
              <a:t>n</a:t>
            </a:r>
            <a:r>
              <a:rPr lang="fa-IR" sz="2400" b="1" dirty="0" smtClean="0">
                <a:latin typeface="Arial"/>
                <a:cs typeface="2  Titr" pitchFamily="2" charset="-78"/>
              </a:rPr>
              <a:t> بیتی </a:t>
            </a:r>
            <a:r>
              <a:rPr lang="en-US" sz="2400" b="1" dirty="0" smtClean="0">
                <a:latin typeface="Arial"/>
                <a:cs typeface="2  Titr" pitchFamily="2" charset="-78"/>
              </a:rPr>
              <a:t>n </a:t>
            </a:r>
            <a:r>
              <a:rPr lang="fa-IR" sz="2400" b="1" dirty="0" smtClean="0">
                <a:latin typeface="Arial"/>
                <a:cs typeface="2  Titr" pitchFamily="2" charset="-78"/>
              </a:rPr>
              <a:t> </a:t>
            </a:r>
            <a:r>
              <a:rPr lang="fa-IR" sz="2400" b="1" dirty="0" smtClean="0">
                <a:cs typeface="2  Titr" pitchFamily="2" charset="-78"/>
              </a:rPr>
              <a:t>فیلیپ فلاپ دارد و میتواند  هر اطلاعات دودویی   </a:t>
            </a:r>
            <a:r>
              <a:rPr lang="en-US" sz="2400" b="1" dirty="0" smtClean="0">
                <a:cs typeface="2  Titr" pitchFamily="2" charset="-78"/>
              </a:rPr>
              <a:t>n</a:t>
            </a:r>
            <a:r>
              <a:rPr lang="fa-IR" sz="2400" b="1" smtClean="0">
                <a:cs typeface="2  Titr" pitchFamily="2" charset="-78"/>
              </a:rPr>
              <a:t> بیتی را در</a:t>
            </a:r>
            <a:endParaRPr lang="fa-IR" sz="2400" b="1" dirty="0" smtClean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2  Titr" pitchFamily="2" charset="-78"/>
              </a:rPr>
              <a:t>خود ذخیره کند. </a:t>
            </a:r>
            <a:endParaRPr lang="en-US" sz="2400" b="1" dirty="0">
              <a:cs typeface="2  Tit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1185</TotalTime>
  <Words>827</Words>
  <Application>Microsoft Office PowerPoint</Application>
  <PresentationFormat>On-screen Show (4:3)</PresentationFormat>
  <Paragraphs>325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fahim_2</dc:creator>
  <cp:lastModifiedBy>alireza</cp:lastModifiedBy>
  <cp:revision>193</cp:revision>
  <dcterms:created xsi:type="dcterms:W3CDTF">2013-01-08T01:07:01Z</dcterms:created>
  <dcterms:modified xsi:type="dcterms:W3CDTF">2013-07-21T07:36:10Z</dcterms:modified>
</cp:coreProperties>
</file>